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8" r:id="rId4"/>
    <p:sldId id="259" r:id="rId5"/>
    <p:sldId id="261" r:id="rId6"/>
    <p:sldId id="297" r:id="rId7"/>
    <p:sldId id="296" r:id="rId8"/>
    <p:sldId id="267" r:id="rId9"/>
    <p:sldId id="268" r:id="rId10"/>
    <p:sldId id="298" r:id="rId11"/>
    <p:sldId id="299" r:id="rId12"/>
    <p:sldId id="301" r:id="rId13"/>
    <p:sldId id="300" r:id="rId14"/>
    <p:sldId id="302" r:id="rId15"/>
    <p:sldId id="306" r:id="rId16"/>
    <p:sldId id="303" r:id="rId17"/>
    <p:sldId id="304" r:id="rId18"/>
    <p:sldId id="305" r:id="rId19"/>
    <p:sldId id="307" r:id="rId20"/>
    <p:sldId id="308" r:id="rId21"/>
    <p:sldId id="309" r:id="rId22"/>
    <p:sldId id="310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55"/>
  </p:normalViewPr>
  <p:slideViewPr>
    <p:cSldViewPr snapToGrid="0" snapToObjects="1">
      <p:cViewPr>
        <p:scale>
          <a:sx n="80" d="100"/>
          <a:sy n="80" d="100"/>
        </p:scale>
        <p:origin x="1800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328AFD-F314-4FCE-ADD1-39D467B4C88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C83164-E6BB-4F9C-ADDB-48F1F61D5A7A}">
      <dgm:prSet/>
      <dgm:spPr/>
      <dgm:t>
        <a:bodyPr/>
        <a:lstStyle/>
        <a:p>
          <a:r>
            <a:rPr lang="en-US" b="0" i="1" dirty="0"/>
            <a:t>How frequently do memory-related alerts get identified by a security tool? How do developers respond to these alerts?</a:t>
          </a:r>
          <a:endParaRPr lang="en-US" dirty="0"/>
        </a:p>
      </dgm:t>
    </dgm:pt>
    <dgm:pt modelId="{B9DB818E-5FA5-4547-84E9-9AAFF0E8D829}" type="parTrans" cxnId="{1D12CAF9-6263-4CAD-A01F-0EC6F3ED2FBF}">
      <dgm:prSet/>
      <dgm:spPr/>
      <dgm:t>
        <a:bodyPr/>
        <a:lstStyle/>
        <a:p>
          <a:endParaRPr lang="en-US"/>
        </a:p>
      </dgm:t>
    </dgm:pt>
    <dgm:pt modelId="{073608E5-DC58-4932-9A7F-93ACD2E34A17}" type="sibTrans" cxnId="{1D12CAF9-6263-4CAD-A01F-0EC6F3ED2FBF}">
      <dgm:prSet/>
      <dgm:spPr/>
      <dgm:t>
        <a:bodyPr/>
        <a:lstStyle/>
        <a:p>
          <a:endParaRPr lang="en-US"/>
        </a:p>
      </dgm:t>
    </dgm:pt>
    <dgm:pt modelId="{0E871D9B-6CD6-4153-AA4B-04BF0CFF5CCF}">
      <dgm:prSet/>
      <dgm:spPr/>
      <dgm:t>
        <a:bodyPr/>
        <a:lstStyle/>
        <a:p>
          <a:r>
            <a:rPr lang="en-US" b="0" i="1" dirty="0"/>
            <a:t>What portion of CVEs are memory related? How many of these CVEs were identified by the studied security tool when the involved flaws were first introduced in the code?</a:t>
          </a:r>
          <a:endParaRPr lang="en-US" dirty="0"/>
        </a:p>
      </dgm:t>
    </dgm:pt>
    <dgm:pt modelId="{1A33A37A-798E-46A6-842F-44C7309154F6}" type="parTrans" cxnId="{F9E86E38-4FE8-4ACC-9540-6AF9345969C7}">
      <dgm:prSet/>
      <dgm:spPr/>
      <dgm:t>
        <a:bodyPr/>
        <a:lstStyle/>
        <a:p>
          <a:endParaRPr lang="en-US"/>
        </a:p>
      </dgm:t>
    </dgm:pt>
    <dgm:pt modelId="{7678C0A2-AD0D-419C-BF91-16E04F482546}" type="sibTrans" cxnId="{F9E86E38-4FE8-4ACC-9540-6AF9345969C7}">
      <dgm:prSet/>
      <dgm:spPr/>
      <dgm:t>
        <a:bodyPr/>
        <a:lstStyle/>
        <a:p>
          <a:endParaRPr lang="en-US"/>
        </a:p>
      </dgm:t>
    </dgm:pt>
    <dgm:pt modelId="{6AB20FAC-7FCA-BA4A-8D17-600C4EF733E2}" type="pres">
      <dgm:prSet presAssocID="{FD328AFD-F314-4FCE-ADD1-39D467B4C8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1E5FFF-2451-5444-8083-8CCD103428AB}" type="pres">
      <dgm:prSet presAssocID="{09C83164-E6BB-4F9C-ADDB-48F1F61D5A7A}" presName="hierRoot1" presStyleCnt="0"/>
      <dgm:spPr/>
    </dgm:pt>
    <dgm:pt modelId="{DEB1F27A-37B1-1949-AFA1-EAB798520DB0}" type="pres">
      <dgm:prSet presAssocID="{09C83164-E6BB-4F9C-ADDB-48F1F61D5A7A}" presName="composite" presStyleCnt="0"/>
      <dgm:spPr/>
    </dgm:pt>
    <dgm:pt modelId="{411D3676-8D8D-794A-A979-6CECE325686E}" type="pres">
      <dgm:prSet presAssocID="{09C83164-E6BB-4F9C-ADDB-48F1F61D5A7A}" presName="background" presStyleLbl="node0" presStyleIdx="0" presStyleCnt="2"/>
      <dgm:spPr/>
    </dgm:pt>
    <dgm:pt modelId="{09F8E25C-8F24-9C4A-A0BC-09C26B3C7391}" type="pres">
      <dgm:prSet presAssocID="{09C83164-E6BB-4F9C-ADDB-48F1F61D5A7A}" presName="text" presStyleLbl="fgAcc0" presStyleIdx="0" presStyleCnt="2">
        <dgm:presLayoutVars>
          <dgm:chPref val="3"/>
        </dgm:presLayoutVars>
      </dgm:prSet>
      <dgm:spPr/>
    </dgm:pt>
    <dgm:pt modelId="{500991CA-F0F1-EB4D-A2FB-9AA729734C2F}" type="pres">
      <dgm:prSet presAssocID="{09C83164-E6BB-4F9C-ADDB-48F1F61D5A7A}" presName="hierChild2" presStyleCnt="0"/>
      <dgm:spPr/>
    </dgm:pt>
    <dgm:pt modelId="{934190BB-458E-0744-AA8D-AD147026DD13}" type="pres">
      <dgm:prSet presAssocID="{0E871D9B-6CD6-4153-AA4B-04BF0CFF5CCF}" presName="hierRoot1" presStyleCnt="0"/>
      <dgm:spPr/>
    </dgm:pt>
    <dgm:pt modelId="{16F5197F-48A2-F643-9FA6-6E92AA439F41}" type="pres">
      <dgm:prSet presAssocID="{0E871D9B-6CD6-4153-AA4B-04BF0CFF5CCF}" presName="composite" presStyleCnt="0"/>
      <dgm:spPr/>
    </dgm:pt>
    <dgm:pt modelId="{DB458064-CA2E-B140-956D-543DD3B25925}" type="pres">
      <dgm:prSet presAssocID="{0E871D9B-6CD6-4153-AA4B-04BF0CFF5CCF}" presName="background" presStyleLbl="node0" presStyleIdx="1" presStyleCnt="2"/>
      <dgm:spPr/>
    </dgm:pt>
    <dgm:pt modelId="{8D440807-E009-FB42-9009-73E4F30546D4}" type="pres">
      <dgm:prSet presAssocID="{0E871D9B-6CD6-4153-AA4B-04BF0CFF5CCF}" presName="text" presStyleLbl="fgAcc0" presStyleIdx="1" presStyleCnt="2">
        <dgm:presLayoutVars>
          <dgm:chPref val="3"/>
        </dgm:presLayoutVars>
      </dgm:prSet>
      <dgm:spPr/>
    </dgm:pt>
    <dgm:pt modelId="{6D5F30C2-251B-3745-8C48-0905DAB04CE0}" type="pres">
      <dgm:prSet presAssocID="{0E871D9B-6CD6-4153-AA4B-04BF0CFF5CCF}" presName="hierChild2" presStyleCnt="0"/>
      <dgm:spPr/>
    </dgm:pt>
  </dgm:ptLst>
  <dgm:cxnLst>
    <dgm:cxn modelId="{3832662A-5299-894E-944A-FDED1F8D8786}" type="presOf" srcId="{FD328AFD-F314-4FCE-ADD1-39D467B4C880}" destId="{6AB20FAC-7FCA-BA4A-8D17-600C4EF733E2}" srcOrd="0" destOrd="0" presId="urn:microsoft.com/office/officeart/2005/8/layout/hierarchy1"/>
    <dgm:cxn modelId="{22863938-5B7F-D241-BAC1-69CE85D096FD}" type="presOf" srcId="{09C83164-E6BB-4F9C-ADDB-48F1F61D5A7A}" destId="{09F8E25C-8F24-9C4A-A0BC-09C26B3C7391}" srcOrd="0" destOrd="0" presId="urn:microsoft.com/office/officeart/2005/8/layout/hierarchy1"/>
    <dgm:cxn modelId="{F9E86E38-4FE8-4ACC-9540-6AF9345969C7}" srcId="{FD328AFD-F314-4FCE-ADD1-39D467B4C880}" destId="{0E871D9B-6CD6-4153-AA4B-04BF0CFF5CCF}" srcOrd="1" destOrd="0" parTransId="{1A33A37A-798E-46A6-842F-44C7309154F6}" sibTransId="{7678C0A2-AD0D-419C-BF91-16E04F482546}"/>
    <dgm:cxn modelId="{D3658D96-2FF7-B040-B4EF-22A0DF207BF1}" type="presOf" srcId="{0E871D9B-6CD6-4153-AA4B-04BF0CFF5CCF}" destId="{8D440807-E009-FB42-9009-73E4F30546D4}" srcOrd="0" destOrd="0" presId="urn:microsoft.com/office/officeart/2005/8/layout/hierarchy1"/>
    <dgm:cxn modelId="{1D12CAF9-6263-4CAD-A01F-0EC6F3ED2FBF}" srcId="{FD328AFD-F314-4FCE-ADD1-39D467B4C880}" destId="{09C83164-E6BB-4F9C-ADDB-48F1F61D5A7A}" srcOrd="0" destOrd="0" parTransId="{B9DB818E-5FA5-4547-84E9-9AAFF0E8D829}" sibTransId="{073608E5-DC58-4932-9A7F-93ACD2E34A17}"/>
    <dgm:cxn modelId="{D96E2F9B-6FB4-A946-9D84-E63409985BA9}" type="presParOf" srcId="{6AB20FAC-7FCA-BA4A-8D17-600C4EF733E2}" destId="{7C1E5FFF-2451-5444-8083-8CCD103428AB}" srcOrd="0" destOrd="0" presId="urn:microsoft.com/office/officeart/2005/8/layout/hierarchy1"/>
    <dgm:cxn modelId="{691FA9AC-4A24-1A40-9B17-E071B062FD06}" type="presParOf" srcId="{7C1E5FFF-2451-5444-8083-8CCD103428AB}" destId="{DEB1F27A-37B1-1949-AFA1-EAB798520DB0}" srcOrd="0" destOrd="0" presId="urn:microsoft.com/office/officeart/2005/8/layout/hierarchy1"/>
    <dgm:cxn modelId="{61573550-F67E-FF46-8FE2-1E1B143428C7}" type="presParOf" srcId="{DEB1F27A-37B1-1949-AFA1-EAB798520DB0}" destId="{411D3676-8D8D-794A-A979-6CECE325686E}" srcOrd="0" destOrd="0" presId="urn:microsoft.com/office/officeart/2005/8/layout/hierarchy1"/>
    <dgm:cxn modelId="{DD5EA5AA-A921-2A49-A4C5-6980D2FD8744}" type="presParOf" srcId="{DEB1F27A-37B1-1949-AFA1-EAB798520DB0}" destId="{09F8E25C-8F24-9C4A-A0BC-09C26B3C7391}" srcOrd="1" destOrd="0" presId="urn:microsoft.com/office/officeart/2005/8/layout/hierarchy1"/>
    <dgm:cxn modelId="{CA0137AD-3D25-1144-803C-E03F398E11F8}" type="presParOf" srcId="{7C1E5FFF-2451-5444-8083-8CCD103428AB}" destId="{500991CA-F0F1-EB4D-A2FB-9AA729734C2F}" srcOrd="1" destOrd="0" presId="urn:microsoft.com/office/officeart/2005/8/layout/hierarchy1"/>
    <dgm:cxn modelId="{B93B78CC-893A-914E-8570-2BBDCB987118}" type="presParOf" srcId="{6AB20FAC-7FCA-BA4A-8D17-600C4EF733E2}" destId="{934190BB-458E-0744-AA8D-AD147026DD13}" srcOrd="1" destOrd="0" presId="urn:microsoft.com/office/officeart/2005/8/layout/hierarchy1"/>
    <dgm:cxn modelId="{FDE63021-D8DF-4C4A-BC5D-19B39F3D88B6}" type="presParOf" srcId="{934190BB-458E-0744-AA8D-AD147026DD13}" destId="{16F5197F-48A2-F643-9FA6-6E92AA439F41}" srcOrd="0" destOrd="0" presId="urn:microsoft.com/office/officeart/2005/8/layout/hierarchy1"/>
    <dgm:cxn modelId="{636442B2-597D-1747-A026-213012D243DB}" type="presParOf" srcId="{16F5197F-48A2-F643-9FA6-6E92AA439F41}" destId="{DB458064-CA2E-B140-956D-543DD3B25925}" srcOrd="0" destOrd="0" presId="urn:microsoft.com/office/officeart/2005/8/layout/hierarchy1"/>
    <dgm:cxn modelId="{8C5D6498-4F36-9347-BD01-768CCBA1E567}" type="presParOf" srcId="{16F5197F-48A2-F643-9FA6-6E92AA439F41}" destId="{8D440807-E009-FB42-9009-73E4F30546D4}" srcOrd="1" destOrd="0" presId="urn:microsoft.com/office/officeart/2005/8/layout/hierarchy1"/>
    <dgm:cxn modelId="{20B465D4-CC52-5744-B70B-FD2568C85A99}" type="presParOf" srcId="{934190BB-458E-0744-AA8D-AD147026DD13}" destId="{6D5F30C2-251B-3745-8C48-0905DAB04C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6140A8-E8F5-4AAD-A52D-F8E8A6B92ACA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A4A5A0-965F-4DE1-97B1-F541FB047A90}">
      <dgm:prSet/>
      <dgm:spPr/>
      <dgm:t>
        <a:bodyPr/>
        <a:lstStyle/>
        <a:p>
          <a:r>
            <a:rPr lang="en-US"/>
            <a:t>Memory alerts are frequently detected during security testing</a:t>
          </a:r>
        </a:p>
      </dgm:t>
    </dgm:pt>
    <dgm:pt modelId="{FC11FD2E-D850-44CC-A82B-08584233C3B9}" type="parTrans" cxnId="{08785412-DB9D-4314-BFBF-E67389D2AA9F}">
      <dgm:prSet/>
      <dgm:spPr/>
      <dgm:t>
        <a:bodyPr/>
        <a:lstStyle/>
        <a:p>
          <a:endParaRPr lang="en-US"/>
        </a:p>
      </dgm:t>
    </dgm:pt>
    <dgm:pt modelId="{B65C1093-80C5-4AFA-A6B2-53CC708F58AB}" type="sibTrans" cxnId="{08785412-DB9D-4314-BFBF-E67389D2AA9F}">
      <dgm:prSet/>
      <dgm:spPr/>
      <dgm:t>
        <a:bodyPr/>
        <a:lstStyle/>
        <a:p>
          <a:endParaRPr lang="en-US"/>
        </a:p>
      </dgm:t>
    </dgm:pt>
    <dgm:pt modelId="{73DAF833-79FE-4E34-ACB3-9B30C8BD524D}">
      <dgm:prSet/>
      <dgm:spPr/>
      <dgm:t>
        <a:bodyPr/>
        <a:lstStyle/>
        <a:p>
          <a:r>
            <a:rPr lang="en-US"/>
            <a:t>The alerts can take years to get fixed</a:t>
          </a:r>
        </a:p>
      </dgm:t>
    </dgm:pt>
    <dgm:pt modelId="{9D6AAE8B-27AC-49FA-A0F1-1EB8DEE69EAD}" type="parTrans" cxnId="{C52D2F94-D4A8-44A8-B22F-D8C1B3BF1ABE}">
      <dgm:prSet/>
      <dgm:spPr/>
      <dgm:t>
        <a:bodyPr/>
        <a:lstStyle/>
        <a:p>
          <a:endParaRPr lang="en-US"/>
        </a:p>
      </dgm:t>
    </dgm:pt>
    <dgm:pt modelId="{6A367BF6-6AD0-4C86-804A-77DDB761B2D7}" type="sibTrans" cxnId="{C52D2F94-D4A8-44A8-B22F-D8C1B3BF1ABE}">
      <dgm:prSet/>
      <dgm:spPr/>
      <dgm:t>
        <a:bodyPr/>
        <a:lstStyle/>
        <a:p>
          <a:endParaRPr lang="en-US"/>
        </a:p>
      </dgm:t>
    </dgm:pt>
    <dgm:pt modelId="{B631EA4E-6DC7-496A-90D0-E572179486D4}">
      <dgm:prSet/>
      <dgm:spPr/>
      <dgm:t>
        <a:bodyPr/>
        <a:lstStyle/>
        <a:p>
          <a:r>
            <a:rPr lang="en-US" dirty="0"/>
            <a:t>40% of CVEs are </a:t>
          </a:r>
          <a:br>
            <a:rPr lang="en-US" dirty="0"/>
          </a:br>
          <a:r>
            <a:rPr lang="en-US" dirty="0"/>
            <a:t>memory related</a:t>
          </a:r>
        </a:p>
      </dgm:t>
    </dgm:pt>
    <dgm:pt modelId="{0B7EA5BC-00EE-4FDD-9159-AB47FF57E196}" type="parTrans" cxnId="{09C1E391-3A20-42A7-A66F-26C51564FDF0}">
      <dgm:prSet/>
      <dgm:spPr/>
      <dgm:t>
        <a:bodyPr/>
        <a:lstStyle/>
        <a:p>
          <a:endParaRPr lang="en-US"/>
        </a:p>
      </dgm:t>
    </dgm:pt>
    <dgm:pt modelId="{EAB29FE0-8A1D-4AEE-B170-52A9C59A81A2}" type="sibTrans" cxnId="{09C1E391-3A20-42A7-A66F-26C51564FDF0}">
      <dgm:prSet/>
      <dgm:spPr/>
      <dgm:t>
        <a:bodyPr/>
        <a:lstStyle/>
        <a:p>
          <a:endParaRPr lang="en-US"/>
        </a:p>
      </dgm:t>
    </dgm:pt>
    <dgm:pt modelId="{49B26F47-E684-4197-A3EB-6FAA48CE9321}">
      <dgm:prSet/>
      <dgm:spPr/>
      <dgm:t>
        <a:bodyPr/>
        <a:lstStyle/>
        <a:p>
          <a:r>
            <a:rPr lang="en-US"/>
            <a:t>Their CVSS rating is higher than non-memory CVEs</a:t>
          </a:r>
        </a:p>
      </dgm:t>
    </dgm:pt>
    <dgm:pt modelId="{998406BE-0F51-4A13-BD68-8D8257D03CDE}" type="parTrans" cxnId="{6F5DCE2A-6C35-460F-A4BE-6D23CAFEE090}">
      <dgm:prSet/>
      <dgm:spPr/>
      <dgm:t>
        <a:bodyPr/>
        <a:lstStyle/>
        <a:p>
          <a:endParaRPr lang="en-US"/>
        </a:p>
      </dgm:t>
    </dgm:pt>
    <dgm:pt modelId="{B8C50A9D-126A-4A21-A497-5C4C8ABB68FB}" type="sibTrans" cxnId="{6F5DCE2A-6C35-460F-A4BE-6D23CAFEE090}">
      <dgm:prSet/>
      <dgm:spPr/>
      <dgm:t>
        <a:bodyPr/>
        <a:lstStyle/>
        <a:p>
          <a:endParaRPr lang="en-US"/>
        </a:p>
      </dgm:t>
    </dgm:pt>
    <dgm:pt modelId="{62FD021E-F3CE-4E29-97E2-53692B27BA4E}">
      <dgm:prSet/>
      <dgm:spPr/>
      <dgm:t>
        <a:bodyPr/>
        <a:lstStyle/>
        <a:p>
          <a:r>
            <a:rPr lang="en-US"/>
            <a:t>The likelihood of having a public exploit script is higher</a:t>
          </a:r>
        </a:p>
      </dgm:t>
    </dgm:pt>
    <dgm:pt modelId="{96E23285-2DEC-4079-99F6-68EB8D364213}" type="parTrans" cxnId="{462B2225-9608-4416-9C52-BB897B52959E}">
      <dgm:prSet/>
      <dgm:spPr/>
      <dgm:t>
        <a:bodyPr/>
        <a:lstStyle/>
        <a:p>
          <a:endParaRPr lang="en-US"/>
        </a:p>
      </dgm:t>
    </dgm:pt>
    <dgm:pt modelId="{B8D17FFB-4D65-4EA2-A728-7E4FF098F2FC}" type="sibTrans" cxnId="{462B2225-9608-4416-9C52-BB897B52959E}">
      <dgm:prSet/>
      <dgm:spPr/>
      <dgm:t>
        <a:bodyPr/>
        <a:lstStyle/>
        <a:p>
          <a:endParaRPr lang="en-US"/>
        </a:p>
      </dgm:t>
    </dgm:pt>
    <dgm:pt modelId="{4806F60D-1EB1-487B-B438-7CE447FB6B3E}">
      <dgm:prSet/>
      <dgm:spPr/>
      <dgm:t>
        <a:bodyPr/>
        <a:lstStyle/>
        <a:p>
          <a:r>
            <a:rPr lang="en-US"/>
            <a:t>CVEs were mostly undetected during security testing</a:t>
          </a:r>
        </a:p>
      </dgm:t>
    </dgm:pt>
    <dgm:pt modelId="{0FA27293-B585-4A2A-AE98-252D856778EE}" type="parTrans" cxnId="{83784122-2E2C-430D-9ABA-BD0F6F2F72E1}">
      <dgm:prSet/>
      <dgm:spPr/>
      <dgm:t>
        <a:bodyPr/>
        <a:lstStyle/>
        <a:p>
          <a:endParaRPr lang="en-US"/>
        </a:p>
      </dgm:t>
    </dgm:pt>
    <dgm:pt modelId="{9256723E-ACC9-48D0-BADA-7ADDB0F86690}" type="sibTrans" cxnId="{83784122-2E2C-430D-9ABA-BD0F6F2F72E1}">
      <dgm:prSet/>
      <dgm:spPr/>
      <dgm:t>
        <a:bodyPr/>
        <a:lstStyle/>
        <a:p>
          <a:endParaRPr lang="en-US"/>
        </a:p>
      </dgm:t>
    </dgm:pt>
    <dgm:pt modelId="{DDAEFA73-4CCB-4EC3-AB2B-45F4979F72F2}">
      <dgm:prSet/>
      <dgm:spPr/>
      <dgm:t>
        <a:bodyPr/>
        <a:lstStyle/>
        <a:p>
          <a:r>
            <a:rPr lang="en-US" dirty="0"/>
            <a:t>Only 2.5% Linux CVEs were found during static analysis security testing</a:t>
          </a:r>
        </a:p>
      </dgm:t>
    </dgm:pt>
    <dgm:pt modelId="{1DE2639A-DCA8-4A8D-9F42-A87C0E11D80E}" type="parTrans" cxnId="{754AAE50-6CA7-4EDA-9DD2-139B89BBB5F4}">
      <dgm:prSet/>
      <dgm:spPr/>
      <dgm:t>
        <a:bodyPr/>
        <a:lstStyle/>
        <a:p>
          <a:endParaRPr lang="en-US"/>
        </a:p>
      </dgm:t>
    </dgm:pt>
    <dgm:pt modelId="{CA2C728A-5496-4108-B9A0-C017038B6D14}" type="sibTrans" cxnId="{754AAE50-6CA7-4EDA-9DD2-139B89BBB5F4}">
      <dgm:prSet/>
      <dgm:spPr/>
      <dgm:t>
        <a:bodyPr/>
        <a:lstStyle/>
        <a:p>
          <a:endParaRPr lang="en-US"/>
        </a:p>
      </dgm:t>
    </dgm:pt>
    <dgm:pt modelId="{B4EDEEF7-2C66-214F-8370-8CA1778F2555}">
      <dgm:prSet/>
      <dgm:spPr/>
      <dgm:t>
        <a:bodyPr/>
        <a:lstStyle/>
        <a:p>
          <a:r>
            <a:rPr lang="en-US"/>
            <a:t> A median lifespan of 77 days</a:t>
          </a:r>
        </a:p>
      </dgm:t>
    </dgm:pt>
    <dgm:pt modelId="{7E8A7DFC-81EE-5643-9F15-2823E5B00431}" type="parTrans" cxnId="{EF4D3671-A474-2D46-95D1-F829988D5136}">
      <dgm:prSet/>
      <dgm:spPr/>
      <dgm:t>
        <a:bodyPr/>
        <a:lstStyle/>
        <a:p>
          <a:endParaRPr lang="en-US"/>
        </a:p>
      </dgm:t>
    </dgm:pt>
    <dgm:pt modelId="{2FEB1AF0-DC2E-A141-BA4E-3CDAB64CB8A7}" type="sibTrans" cxnId="{EF4D3671-A474-2D46-95D1-F829988D5136}">
      <dgm:prSet/>
      <dgm:spPr/>
      <dgm:t>
        <a:bodyPr/>
        <a:lstStyle/>
        <a:p>
          <a:endParaRPr lang="en-US"/>
        </a:p>
      </dgm:t>
    </dgm:pt>
    <dgm:pt modelId="{36643677-9024-F543-AB23-46FEDE7587B8}">
      <dgm:prSet/>
      <dgm:spPr/>
      <dgm:t>
        <a:bodyPr/>
        <a:lstStyle/>
        <a:p>
          <a:r>
            <a:rPr lang="en-US" dirty="0"/>
            <a:t>Even the CVEs that were found, took a median of 567 days to get fixed</a:t>
          </a:r>
        </a:p>
      </dgm:t>
    </dgm:pt>
    <dgm:pt modelId="{9192A671-99EA-AA47-AA4A-4400310A1031}" type="parTrans" cxnId="{BA801D81-4604-364D-8159-7015BC04A20E}">
      <dgm:prSet/>
      <dgm:spPr/>
      <dgm:t>
        <a:bodyPr/>
        <a:lstStyle/>
        <a:p>
          <a:endParaRPr lang="en-US"/>
        </a:p>
      </dgm:t>
    </dgm:pt>
    <dgm:pt modelId="{679783BA-5C03-7248-9142-05A45DF1A9AA}" type="sibTrans" cxnId="{BA801D81-4604-364D-8159-7015BC04A20E}">
      <dgm:prSet/>
      <dgm:spPr/>
      <dgm:t>
        <a:bodyPr/>
        <a:lstStyle/>
        <a:p>
          <a:endParaRPr lang="en-US"/>
        </a:p>
      </dgm:t>
    </dgm:pt>
    <dgm:pt modelId="{4F77ABAE-B90C-9F40-A2B8-6B7A21EADCA8}" type="pres">
      <dgm:prSet presAssocID="{0D6140A8-E8F5-4AAD-A52D-F8E8A6B92ACA}" presName="Name0" presStyleCnt="0">
        <dgm:presLayoutVars>
          <dgm:dir/>
          <dgm:animLvl val="lvl"/>
          <dgm:resizeHandles val="exact"/>
        </dgm:presLayoutVars>
      </dgm:prSet>
      <dgm:spPr/>
    </dgm:pt>
    <dgm:pt modelId="{FDE1A78B-D590-E64F-9200-BFE4BAB179B6}" type="pres">
      <dgm:prSet presAssocID="{B0A4A5A0-965F-4DE1-97B1-F541FB047A90}" presName="composite" presStyleCnt="0"/>
      <dgm:spPr/>
    </dgm:pt>
    <dgm:pt modelId="{74FEBBD6-0FB3-CA4D-8C6D-63C8D5B661D1}" type="pres">
      <dgm:prSet presAssocID="{B0A4A5A0-965F-4DE1-97B1-F541FB047A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0C482E00-0002-BD4D-A445-F6B568B1B5A3}" type="pres">
      <dgm:prSet presAssocID="{B0A4A5A0-965F-4DE1-97B1-F541FB047A90}" presName="desTx" presStyleLbl="alignAccFollowNode1" presStyleIdx="0" presStyleCnt="3">
        <dgm:presLayoutVars>
          <dgm:bulletEnabled val="1"/>
        </dgm:presLayoutVars>
      </dgm:prSet>
      <dgm:spPr/>
    </dgm:pt>
    <dgm:pt modelId="{E23D61E3-92E8-9249-B949-CDDB0BA55287}" type="pres">
      <dgm:prSet presAssocID="{B65C1093-80C5-4AFA-A6B2-53CC708F58AB}" presName="space" presStyleCnt="0"/>
      <dgm:spPr/>
    </dgm:pt>
    <dgm:pt modelId="{AA7CC354-B1CB-6742-A6E4-4049F753F4BB}" type="pres">
      <dgm:prSet presAssocID="{B631EA4E-6DC7-496A-90D0-E572179486D4}" presName="composite" presStyleCnt="0"/>
      <dgm:spPr/>
    </dgm:pt>
    <dgm:pt modelId="{66B4B311-00E5-5E4B-98AB-14ABC7D21DDC}" type="pres">
      <dgm:prSet presAssocID="{B631EA4E-6DC7-496A-90D0-E572179486D4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886BB48-96D3-EF44-B888-951A605243A3}" type="pres">
      <dgm:prSet presAssocID="{B631EA4E-6DC7-496A-90D0-E572179486D4}" presName="desTx" presStyleLbl="alignAccFollowNode1" presStyleIdx="1" presStyleCnt="3">
        <dgm:presLayoutVars>
          <dgm:bulletEnabled val="1"/>
        </dgm:presLayoutVars>
      </dgm:prSet>
      <dgm:spPr/>
    </dgm:pt>
    <dgm:pt modelId="{EA41A617-E930-924D-85FD-6B5CB499F7C7}" type="pres">
      <dgm:prSet presAssocID="{EAB29FE0-8A1D-4AEE-B170-52A9C59A81A2}" presName="space" presStyleCnt="0"/>
      <dgm:spPr/>
    </dgm:pt>
    <dgm:pt modelId="{79B6883A-D8F1-2B47-AD18-829083436E73}" type="pres">
      <dgm:prSet presAssocID="{4806F60D-1EB1-487B-B438-7CE447FB6B3E}" presName="composite" presStyleCnt="0"/>
      <dgm:spPr/>
    </dgm:pt>
    <dgm:pt modelId="{08665767-D0A1-9540-A77C-4C244992A163}" type="pres">
      <dgm:prSet presAssocID="{4806F60D-1EB1-487B-B438-7CE447FB6B3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4BE5AA9-D9D8-5C41-A4C3-4130360F3D38}" type="pres">
      <dgm:prSet presAssocID="{4806F60D-1EB1-487B-B438-7CE447FB6B3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954E90B-4D8D-B14F-B97C-8582049BD08F}" type="presOf" srcId="{62FD021E-F3CE-4E29-97E2-53692B27BA4E}" destId="{2886BB48-96D3-EF44-B888-951A605243A3}" srcOrd="0" destOrd="1" presId="urn:microsoft.com/office/officeart/2005/8/layout/hList1"/>
    <dgm:cxn modelId="{08785412-DB9D-4314-BFBF-E67389D2AA9F}" srcId="{0D6140A8-E8F5-4AAD-A52D-F8E8A6B92ACA}" destId="{B0A4A5A0-965F-4DE1-97B1-F541FB047A90}" srcOrd="0" destOrd="0" parTransId="{FC11FD2E-D850-44CC-A82B-08584233C3B9}" sibTransId="{B65C1093-80C5-4AFA-A6B2-53CC708F58AB}"/>
    <dgm:cxn modelId="{7913281E-4F1F-F54C-A808-8540B3965D0C}" type="presOf" srcId="{4806F60D-1EB1-487B-B438-7CE447FB6B3E}" destId="{08665767-D0A1-9540-A77C-4C244992A163}" srcOrd="0" destOrd="0" presId="urn:microsoft.com/office/officeart/2005/8/layout/hList1"/>
    <dgm:cxn modelId="{9432391F-89A6-6B4A-83B0-5776BADDD8A7}" type="presOf" srcId="{B0A4A5A0-965F-4DE1-97B1-F541FB047A90}" destId="{74FEBBD6-0FB3-CA4D-8C6D-63C8D5B661D1}" srcOrd="0" destOrd="0" presId="urn:microsoft.com/office/officeart/2005/8/layout/hList1"/>
    <dgm:cxn modelId="{83784122-2E2C-430D-9ABA-BD0F6F2F72E1}" srcId="{0D6140A8-E8F5-4AAD-A52D-F8E8A6B92ACA}" destId="{4806F60D-1EB1-487B-B438-7CE447FB6B3E}" srcOrd="2" destOrd="0" parTransId="{0FA27293-B585-4A2A-AE98-252D856778EE}" sibTransId="{9256723E-ACC9-48D0-BADA-7ADDB0F86690}"/>
    <dgm:cxn modelId="{462B2225-9608-4416-9C52-BB897B52959E}" srcId="{B631EA4E-6DC7-496A-90D0-E572179486D4}" destId="{62FD021E-F3CE-4E29-97E2-53692B27BA4E}" srcOrd="1" destOrd="0" parTransId="{96E23285-2DEC-4079-99F6-68EB8D364213}" sibTransId="{B8D17FFB-4D65-4EA2-A728-7E4FF098F2FC}"/>
    <dgm:cxn modelId="{07C6C726-5640-AA47-AC34-DDAF67AEDC18}" type="presOf" srcId="{0D6140A8-E8F5-4AAD-A52D-F8E8A6B92ACA}" destId="{4F77ABAE-B90C-9F40-A2B8-6B7A21EADCA8}" srcOrd="0" destOrd="0" presId="urn:microsoft.com/office/officeart/2005/8/layout/hList1"/>
    <dgm:cxn modelId="{6F5DCE2A-6C35-460F-A4BE-6D23CAFEE090}" srcId="{B631EA4E-6DC7-496A-90D0-E572179486D4}" destId="{49B26F47-E684-4197-A3EB-6FAA48CE9321}" srcOrd="0" destOrd="0" parTransId="{998406BE-0F51-4A13-BD68-8D8257D03CDE}" sibTransId="{B8C50A9D-126A-4A21-A497-5C4C8ABB68FB}"/>
    <dgm:cxn modelId="{3B55FF44-3B7F-3142-8D74-16628E40EFC2}" type="presOf" srcId="{36643677-9024-F543-AB23-46FEDE7587B8}" destId="{24BE5AA9-D9D8-5C41-A4C3-4130360F3D38}" srcOrd="0" destOrd="1" presId="urn:microsoft.com/office/officeart/2005/8/layout/hList1"/>
    <dgm:cxn modelId="{1F45314A-8C05-6E4F-BBC1-BF901219E79C}" type="presOf" srcId="{B631EA4E-6DC7-496A-90D0-E572179486D4}" destId="{66B4B311-00E5-5E4B-98AB-14ABC7D21DDC}" srcOrd="0" destOrd="0" presId="urn:microsoft.com/office/officeart/2005/8/layout/hList1"/>
    <dgm:cxn modelId="{754AAE50-6CA7-4EDA-9DD2-139B89BBB5F4}" srcId="{4806F60D-1EB1-487B-B438-7CE447FB6B3E}" destId="{DDAEFA73-4CCB-4EC3-AB2B-45F4979F72F2}" srcOrd="0" destOrd="0" parTransId="{1DE2639A-DCA8-4A8D-9F42-A87C0E11D80E}" sibTransId="{CA2C728A-5496-4108-B9A0-C017038B6D14}"/>
    <dgm:cxn modelId="{EF4D3671-A474-2D46-95D1-F829988D5136}" srcId="{B0A4A5A0-965F-4DE1-97B1-F541FB047A90}" destId="{B4EDEEF7-2C66-214F-8370-8CA1778F2555}" srcOrd="1" destOrd="0" parTransId="{7E8A7DFC-81EE-5643-9F15-2823E5B00431}" sibTransId="{2FEB1AF0-DC2E-A141-BA4E-3CDAB64CB8A7}"/>
    <dgm:cxn modelId="{BA801D81-4604-364D-8159-7015BC04A20E}" srcId="{4806F60D-1EB1-487B-B438-7CE447FB6B3E}" destId="{36643677-9024-F543-AB23-46FEDE7587B8}" srcOrd="1" destOrd="0" parTransId="{9192A671-99EA-AA47-AA4A-4400310A1031}" sibTransId="{679783BA-5C03-7248-9142-05A45DF1A9AA}"/>
    <dgm:cxn modelId="{734B388F-55BC-7E47-912F-A70284C71EED}" type="presOf" srcId="{73DAF833-79FE-4E34-ACB3-9B30C8BD524D}" destId="{0C482E00-0002-BD4D-A445-F6B568B1B5A3}" srcOrd="0" destOrd="0" presId="urn:microsoft.com/office/officeart/2005/8/layout/hList1"/>
    <dgm:cxn modelId="{09C1E391-3A20-42A7-A66F-26C51564FDF0}" srcId="{0D6140A8-E8F5-4AAD-A52D-F8E8A6B92ACA}" destId="{B631EA4E-6DC7-496A-90D0-E572179486D4}" srcOrd="1" destOrd="0" parTransId="{0B7EA5BC-00EE-4FDD-9159-AB47FF57E196}" sibTransId="{EAB29FE0-8A1D-4AEE-B170-52A9C59A81A2}"/>
    <dgm:cxn modelId="{C52D2F94-D4A8-44A8-B22F-D8C1B3BF1ABE}" srcId="{B0A4A5A0-965F-4DE1-97B1-F541FB047A90}" destId="{73DAF833-79FE-4E34-ACB3-9B30C8BD524D}" srcOrd="0" destOrd="0" parTransId="{9D6AAE8B-27AC-49FA-A0F1-1EB8DEE69EAD}" sibTransId="{6A367BF6-6AD0-4C86-804A-77DDB761B2D7}"/>
    <dgm:cxn modelId="{B04EC29B-906F-4547-984D-F1065594A954}" type="presOf" srcId="{DDAEFA73-4CCB-4EC3-AB2B-45F4979F72F2}" destId="{24BE5AA9-D9D8-5C41-A4C3-4130360F3D38}" srcOrd="0" destOrd="0" presId="urn:microsoft.com/office/officeart/2005/8/layout/hList1"/>
    <dgm:cxn modelId="{2C9F669D-4421-C346-BA30-E8F8ED37F98C}" type="presOf" srcId="{B4EDEEF7-2C66-214F-8370-8CA1778F2555}" destId="{0C482E00-0002-BD4D-A445-F6B568B1B5A3}" srcOrd="0" destOrd="1" presId="urn:microsoft.com/office/officeart/2005/8/layout/hList1"/>
    <dgm:cxn modelId="{6D93DAAD-796B-0C42-ADC2-37C71A752BAD}" type="presOf" srcId="{49B26F47-E684-4197-A3EB-6FAA48CE9321}" destId="{2886BB48-96D3-EF44-B888-951A605243A3}" srcOrd="0" destOrd="0" presId="urn:microsoft.com/office/officeart/2005/8/layout/hList1"/>
    <dgm:cxn modelId="{2EC282EB-D557-B442-9900-D7EB0D2C6FE7}" type="presParOf" srcId="{4F77ABAE-B90C-9F40-A2B8-6B7A21EADCA8}" destId="{FDE1A78B-D590-E64F-9200-BFE4BAB179B6}" srcOrd="0" destOrd="0" presId="urn:microsoft.com/office/officeart/2005/8/layout/hList1"/>
    <dgm:cxn modelId="{50A7A82C-801F-6241-AD1A-3CC9D100F2C0}" type="presParOf" srcId="{FDE1A78B-D590-E64F-9200-BFE4BAB179B6}" destId="{74FEBBD6-0FB3-CA4D-8C6D-63C8D5B661D1}" srcOrd="0" destOrd="0" presId="urn:microsoft.com/office/officeart/2005/8/layout/hList1"/>
    <dgm:cxn modelId="{AEEEBEDE-5721-4A4E-BD50-2C73B59D7DC8}" type="presParOf" srcId="{FDE1A78B-D590-E64F-9200-BFE4BAB179B6}" destId="{0C482E00-0002-BD4D-A445-F6B568B1B5A3}" srcOrd="1" destOrd="0" presId="urn:microsoft.com/office/officeart/2005/8/layout/hList1"/>
    <dgm:cxn modelId="{2E5E2AD3-A833-8A46-BA25-02FE9565CA23}" type="presParOf" srcId="{4F77ABAE-B90C-9F40-A2B8-6B7A21EADCA8}" destId="{E23D61E3-92E8-9249-B949-CDDB0BA55287}" srcOrd="1" destOrd="0" presId="urn:microsoft.com/office/officeart/2005/8/layout/hList1"/>
    <dgm:cxn modelId="{F61C8F22-FF03-0748-B497-833EC08FCCEF}" type="presParOf" srcId="{4F77ABAE-B90C-9F40-A2B8-6B7A21EADCA8}" destId="{AA7CC354-B1CB-6742-A6E4-4049F753F4BB}" srcOrd="2" destOrd="0" presId="urn:microsoft.com/office/officeart/2005/8/layout/hList1"/>
    <dgm:cxn modelId="{28D84DBA-ADEA-1040-9607-6E17151E1718}" type="presParOf" srcId="{AA7CC354-B1CB-6742-A6E4-4049F753F4BB}" destId="{66B4B311-00E5-5E4B-98AB-14ABC7D21DDC}" srcOrd="0" destOrd="0" presId="urn:microsoft.com/office/officeart/2005/8/layout/hList1"/>
    <dgm:cxn modelId="{4737C4E1-5626-F545-B6A3-7AAC1965D2F4}" type="presParOf" srcId="{AA7CC354-B1CB-6742-A6E4-4049F753F4BB}" destId="{2886BB48-96D3-EF44-B888-951A605243A3}" srcOrd="1" destOrd="0" presId="urn:microsoft.com/office/officeart/2005/8/layout/hList1"/>
    <dgm:cxn modelId="{31A52CC5-95B1-9748-8949-E52A6C00DF33}" type="presParOf" srcId="{4F77ABAE-B90C-9F40-A2B8-6B7A21EADCA8}" destId="{EA41A617-E930-924D-85FD-6B5CB499F7C7}" srcOrd="3" destOrd="0" presId="urn:microsoft.com/office/officeart/2005/8/layout/hList1"/>
    <dgm:cxn modelId="{2DB4B154-1F05-B04C-AC3B-2BD4E66B0282}" type="presParOf" srcId="{4F77ABAE-B90C-9F40-A2B8-6B7A21EADCA8}" destId="{79B6883A-D8F1-2B47-AD18-829083436E73}" srcOrd="4" destOrd="0" presId="urn:microsoft.com/office/officeart/2005/8/layout/hList1"/>
    <dgm:cxn modelId="{EF8CC027-A576-F045-A20A-1A6B53C83CDF}" type="presParOf" srcId="{79B6883A-D8F1-2B47-AD18-829083436E73}" destId="{08665767-D0A1-9540-A77C-4C244992A163}" srcOrd="0" destOrd="0" presId="urn:microsoft.com/office/officeart/2005/8/layout/hList1"/>
    <dgm:cxn modelId="{2D67AECB-AE52-534B-B856-20F2E5851EF9}" type="presParOf" srcId="{79B6883A-D8F1-2B47-AD18-829083436E73}" destId="{24BE5AA9-D9D8-5C41-A4C3-4130360F3D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1D3676-8D8D-794A-A979-6CECE325686E}">
      <dsp:nvSpPr>
        <dsp:cNvPr id="0" name=""/>
        <dsp:cNvSpPr/>
      </dsp:nvSpPr>
      <dsp:spPr>
        <a:xfrm>
          <a:off x="1283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F8E25C-8F24-9C4A-A0BC-09C26B3C7391}">
      <dsp:nvSpPr>
        <dsp:cNvPr id="0" name=""/>
        <dsp:cNvSpPr/>
      </dsp:nvSpPr>
      <dsp:spPr>
        <a:xfrm>
          <a:off x="501904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1" kern="1200" dirty="0"/>
            <a:t>How frequently do memory-related alerts get identified by a security tool? How do developers respond to these alerts?</a:t>
          </a:r>
          <a:endParaRPr lang="en-US" sz="2700" kern="1200" dirty="0"/>
        </a:p>
      </dsp:txBody>
      <dsp:txXfrm>
        <a:off x="585701" y="1067340"/>
        <a:ext cx="4337991" cy="2693452"/>
      </dsp:txXfrm>
    </dsp:sp>
    <dsp:sp modelId="{DB458064-CA2E-B140-956D-543DD3B25925}">
      <dsp:nvSpPr>
        <dsp:cNvPr id="0" name=""/>
        <dsp:cNvSpPr/>
      </dsp:nvSpPr>
      <dsp:spPr>
        <a:xfrm>
          <a:off x="5508110" y="507953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440807-E009-FB42-9009-73E4F30546D4}">
      <dsp:nvSpPr>
        <dsp:cNvPr id="0" name=""/>
        <dsp:cNvSpPr/>
      </dsp:nvSpPr>
      <dsp:spPr>
        <a:xfrm>
          <a:off x="6008730" y="983543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1" kern="1200" dirty="0"/>
            <a:t>What portion of CVEs are memory related? How many of these CVEs were identified by the studied security tool when the involved flaws were first introduced in the code?</a:t>
          </a:r>
          <a:endParaRPr lang="en-US" sz="2700" kern="1200" dirty="0"/>
        </a:p>
      </dsp:txBody>
      <dsp:txXfrm>
        <a:off x="6092527" y="1067340"/>
        <a:ext cx="4337991" cy="2693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EBBD6-0FB3-CA4D-8C6D-63C8D5B661D1}">
      <dsp:nvSpPr>
        <dsp:cNvPr id="0" name=""/>
        <dsp:cNvSpPr/>
      </dsp:nvSpPr>
      <dsp:spPr>
        <a:xfrm>
          <a:off x="3286" y="143521"/>
          <a:ext cx="3203971" cy="10700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 alerts are frequently detected during security testing</a:t>
          </a:r>
        </a:p>
      </dsp:txBody>
      <dsp:txXfrm>
        <a:off x="3286" y="143521"/>
        <a:ext cx="3203971" cy="1070092"/>
      </dsp:txXfrm>
    </dsp:sp>
    <dsp:sp modelId="{0C482E00-0002-BD4D-A445-F6B568B1B5A3}">
      <dsp:nvSpPr>
        <dsp:cNvPr id="0" name=""/>
        <dsp:cNvSpPr/>
      </dsp:nvSpPr>
      <dsp:spPr>
        <a:xfrm>
          <a:off x="3286" y="1213613"/>
          <a:ext cx="3203971" cy="210043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 alerts can take years to get fixed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 A median lifespan of 77 days</a:t>
          </a:r>
        </a:p>
      </dsp:txBody>
      <dsp:txXfrm>
        <a:off x="3286" y="1213613"/>
        <a:ext cx="3203971" cy="2100439"/>
      </dsp:txXfrm>
    </dsp:sp>
    <dsp:sp modelId="{66B4B311-00E5-5E4B-98AB-14ABC7D21DDC}">
      <dsp:nvSpPr>
        <dsp:cNvPr id="0" name=""/>
        <dsp:cNvSpPr/>
      </dsp:nvSpPr>
      <dsp:spPr>
        <a:xfrm>
          <a:off x="3655814" y="143521"/>
          <a:ext cx="3203971" cy="107009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40% of CVEs are </a:t>
          </a:r>
          <a:br>
            <a:rPr lang="en-US" sz="2100" kern="1200" dirty="0"/>
          </a:br>
          <a:r>
            <a:rPr lang="en-US" sz="2100" kern="1200" dirty="0"/>
            <a:t>memory related</a:t>
          </a:r>
        </a:p>
      </dsp:txBody>
      <dsp:txXfrm>
        <a:off x="3655814" y="143521"/>
        <a:ext cx="3203971" cy="1070092"/>
      </dsp:txXfrm>
    </dsp:sp>
    <dsp:sp modelId="{2886BB48-96D3-EF44-B888-951A605243A3}">
      <dsp:nvSpPr>
        <dsp:cNvPr id="0" name=""/>
        <dsp:cNvSpPr/>
      </dsp:nvSpPr>
      <dsp:spPr>
        <a:xfrm>
          <a:off x="3655814" y="1213613"/>
          <a:ext cx="3203971" cy="2100439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Their CVSS rating is higher than non-memory CVEs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The likelihood of having a public exploit script is higher</a:t>
          </a:r>
        </a:p>
      </dsp:txBody>
      <dsp:txXfrm>
        <a:off x="3655814" y="1213613"/>
        <a:ext cx="3203971" cy="2100439"/>
      </dsp:txXfrm>
    </dsp:sp>
    <dsp:sp modelId="{08665767-D0A1-9540-A77C-4C244992A163}">
      <dsp:nvSpPr>
        <dsp:cNvPr id="0" name=""/>
        <dsp:cNvSpPr/>
      </dsp:nvSpPr>
      <dsp:spPr>
        <a:xfrm>
          <a:off x="7308342" y="143521"/>
          <a:ext cx="3203971" cy="107009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CVEs were mostly undetected during security testing</a:t>
          </a:r>
        </a:p>
      </dsp:txBody>
      <dsp:txXfrm>
        <a:off x="7308342" y="143521"/>
        <a:ext cx="3203971" cy="1070092"/>
      </dsp:txXfrm>
    </dsp:sp>
    <dsp:sp modelId="{24BE5AA9-D9D8-5C41-A4C3-4130360F3D38}">
      <dsp:nvSpPr>
        <dsp:cNvPr id="0" name=""/>
        <dsp:cNvSpPr/>
      </dsp:nvSpPr>
      <dsp:spPr>
        <a:xfrm>
          <a:off x="7308342" y="1213613"/>
          <a:ext cx="3203971" cy="2100439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Only 2.5% Linux CVEs were found during static analysis security testing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Even the CVEs that were found, took a median of 567 days to get fixed</a:t>
          </a:r>
        </a:p>
      </dsp:txBody>
      <dsp:txXfrm>
        <a:off x="7308342" y="1213613"/>
        <a:ext cx="3203971" cy="2100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413-5F8F-3641-8B35-3CC675479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878FB6-87A0-AF4B-B9F0-0B57ED153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AF80-76B1-DC40-9DB7-6D736CF82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9B997-5CC0-874D-AD51-4929BA9BB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088BD-D3D6-7946-8344-BF1A9F9B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3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F425-2A27-1640-8327-424706D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6789F-4A1F-3748-8815-85A647400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A90B6-CF19-D641-B10D-8062794D3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68007-754F-EE42-A140-DEBB39F6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36A65-3ABD-C14D-9ED9-687A87C5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4AD9E-5180-3D48-9D14-54DF8E4A3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6621A-AB48-A748-953A-8D0A4378C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F351A-8D0F-944C-ACED-43CD30D34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3633B-0A7E-6547-BFC9-DFBDF377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64F59-E92D-D54E-9441-3EBE84A4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C790A-EE2A-4E44-A17D-18BA8964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87D6-E48F-7946-847A-C3E6BAA7C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47C54-4E3A-2B4E-BF5A-64925721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4F2A2-7460-394D-8D37-E0BFCB5B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F737-0321-7947-9D21-5CB3E83C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46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6A639-1226-DD40-9703-57CA4FD07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327EC-5534-FB4C-A050-4DF3F5710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420C-8D81-E44A-A28B-BBF4636A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871F9-D22E-1741-81B2-29E7986D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8207A-906F-A44D-A4C8-13A54EC01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7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008A-563B-7A49-9CCA-1F9478E1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8469-8F67-DB4A-9EA7-6F9BBE8B0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5CEDC-D0E1-BE44-8E8E-B4EC27CD7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D792BD-8A7B-1247-95F5-A6816DDA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BF596-A82C-D842-8144-4A6890A9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1D8A9-0C49-7E47-BA53-D6387EB3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95EA-CC7F-A249-8BB1-31D8AB8FE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71A9E-EB53-2245-9057-2298082C0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6B8CF-755D-2A48-B028-FC729CCED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01403-2AF6-7B44-953C-279813E5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6372D-FF07-2545-846F-DD05DD832E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EFD73-8502-A143-A658-D2A25E0A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ED4C30-39C5-6547-8967-2CD483271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26F23-B447-9142-BD5D-F000F6AD1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3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FAC52-ADE6-3541-8FC8-7352E760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335FBA-EF6F-8343-B7BA-C04A15C0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6E81A-BF4F-6A42-8284-A4EAF259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EB5EEC-F024-FF4E-8D6B-F287FF13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12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1374D-C244-8F44-B3B2-AC04DCCD0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23CB7-1F06-C64E-8F2A-E0D6C09A9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A42BC-B7BF-7248-95F5-CDB6F99C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53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1E1C2-5A44-3541-9D34-709F9A1F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4C92-D721-BC40-99ED-79B109146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98220-D674-474A-BF15-1725FEB81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08D9D-4DCB-4549-9B02-84E33CDF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D45B5-CC7E-A549-88C6-9FC88164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9D389-C1EA-D74E-99DC-6AA24E34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72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F703A-6421-3547-BD33-69DA5CEC7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7C301-99B4-924E-B0C7-37F55F457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D507A-2B87-494A-9DAF-17B0C077D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77BF8-5CEA-A54D-83EE-1DF0CEF0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6E42D-6362-324F-8609-2B9568D5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765B2-AE00-E04F-AE0E-661FE490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9F1A0-7CB7-C648-BC4B-BF489326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9ADE9-3D46-1643-94EF-6ABE89807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84451-9D5F-C643-9B03-82368EB7C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A21FA-3A2C-F74A-A76E-533527D950FB}" type="datetimeFigureOut">
              <a:rPr lang="en-US" smtClean="0"/>
              <a:t>8/12/20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722AD-344B-9E43-9977-2AB97AB6C7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B583-D851-4E41-9658-55E332F50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E5222-C1CD-1641-91CC-C63FF2E34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872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027C52-EAEF-417D-B99C-DBFD6D13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9400" y="0"/>
            <a:ext cx="119126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977BDD-F21B-4E52-8FAE-69AA18080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3" t="3964" b="3964"/>
          <a:stretch/>
        </p:blipFill>
        <p:spPr>
          <a:xfrm flipH="1">
            <a:off x="5562194" y="1"/>
            <a:ext cx="6629806" cy="6857999"/>
          </a:xfrm>
          <a:custGeom>
            <a:avLst/>
            <a:gdLst>
              <a:gd name="connsiteX0" fmla="*/ 0 w 7554138"/>
              <a:gd name="connsiteY0" fmla="*/ 0 h 6857999"/>
              <a:gd name="connsiteX1" fmla="*/ 7554138 w 7554138"/>
              <a:gd name="connsiteY1" fmla="*/ 0 h 6857999"/>
              <a:gd name="connsiteX2" fmla="*/ 7554138 w 7554138"/>
              <a:gd name="connsiteY2" fmla="*/ 6857999 h 6857999"/>
              <a:gd name="connsiteX3" fmla="*/ 0 w 7554138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4138" h="6857999">
                <a:moveTo>
                  <a:pt x="0" y="0"/>
                </a:moveTo>
                <a:lnTo>
                  <a:pt x="7554138" y="0"/>
                </a:lnTo>
                <a:lnTo>
                  <a:pt x="755413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F39A25-DBCE-442D-A2E3-C0FE3312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0073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ABAFEB-B894-9544-86CA-63F3A94DB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6600" b="1">
                <a:solidFill>
                  <a:srgbClr val="000000"/>
                </a:solidFill>
              </a:rPr>
              <a:t>Memory Error Detection in Security Testing</a:t>
            </a:r>
            <a:endParaRPr lang="en-US" sz="6600">
              <a:solidFill>
                <a:srgbClr val="00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22AAB-D5F9-BE4D-BEB7-4415AE2124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2357" y="1638300"/>
            <a:ext cx="3330531" cy="3581400"/>
          </a:xfrm>
        </p:spPr>
        <p:txBody>
          <a:bodyPr anchor="ctr">
            <a:normAutofit/>
          </a:bodyPr>
          <a:lstStyle/>
          <a:p>
            <a:pPr algn="l"/>
            <a:r>
              <a:rPr lang="en-US" sz="3200">
                <a:solidFill>
                  <a:srgbClr val="FFFFFF"/>
                </a:solidFill>
              </a:rPr>
              <a:t>Nasif Imtiaz, Laurie Williams</a:t>
            </a:r>
          </a:p>
          <a:p>
            <a:pPr algn="l"/>
            <a:r>
              <a:rPr lang="en-US" sz="3200">
                <a:solidFill>
                  <a:srgbClr val="FFFFFF"/>
                </a:solidFill>
              </a:rPr>
              <a:t>North Carolina State University</a:t>
            </a:r>
          </a:p>
          <a:p>
            <a:pPr algn="l"/>
            <a:r>
              <a:rPr lang="en-US" sz="3200">
                <a:solidFill>
                  <a:srgbClr val="FFFFFF"/>
                </a:solidFill>
              </a:rPr>
              <a:t>RunSafe Security</a:t>
            </a:r>
          </a:p>
        </p:txBody>
      </p:sp>
    </p:spTree>
    <p:extLst>
      <p:ext uri="{BB962C8B-B14F-4D97-AF65-F5344CB8AC3E}">
        <p14:creationId xmlns:p14="http://schemas.microsoft.com/office/powerpoint/2010/main" val="239436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BBE2A-5CF2-9E4B-9C70-CD00F085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/>
              <a:t>CVE dataset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1CAF-CF32-924D-A7B4-DCA20D129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dirty="0"/>
              <a:t>Pulled CVEs for the projects in Coverity dataset between first and last scan</a:t>
            </a:r>
          </a:p>
          <a:p>
            <a:r>
              <a:rPr lang="en-US" dirty="0"/>
              <a:t>Collected patch commits for Linux CVEs</a:t>
            </a:r>
          </a:p>
          <a:p>
            <a:r>
              <a:rPr lang="en-US" dirty="0"/>
              <a:t>Collected available exploit scripts</a:t>
            </a:r>
          </a:p>
        </p:txBody>
      </p:sp>
    </p:spTree>
    <p:extLst>
      <p:ext uri="{BB962C8B-B14F-4D97-AF65-F5344CB8AC3E}">
        <p14:creationId xmlns:p14="http://schemas.microsoft.com/office/powerpoint/2010/main" val="179932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892B3-92DA-2F48-B2C1-861E1CD7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000"/>
              <a:t>CWE (Common Weakness Enumeration) classification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C715-1105-3F49-8BF0-B311F4A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Both Coverity alerts and CVEs are mapped with CWE ids</a:t>
            </a:r>
          </a:p>
          <a:p>
            <a:r>
              <a:rPr lang="en-US" sz="2200" dirty="0"/>
              <a:t>161 distinct CWE ids</a:t>
            </a:r>
          </a:p>
          <a:p>
            <a:r>
              <a:rPr lang="en-US" sz="2200" dirty="0"/>
              <a:t>Two reviewers independently classified CWE ids as memory vs non-memory</a:t>
            </a:r>
          </a:p>
          <a:p>
            <a:pPr lvl="1"/>
            <a:r>
              <a:rPr lang="en-US" sz="2200" dirty="0"/>
              <a:t>Discussion upon initially disagreed CWE ids to come to a final classification</a:t>
            </a:r>
          </a:p>
          <a:p>
            <a:pPr lvl="1"/>
            <a:r>
              <a:rPr lang="en-US" sz="2200" dirty="0"/>
              <a:t>Kohen’s Kappa agreement rate 0.79 </a:t>
            </a:r>
          </a:p>
          <a:p>
            <a:r>
              <a:rPr lang="en-US" sz="2200" dirty="0"/>
              <a:t>43 (26.7%) were classified as memory-related</a:t>
            </a:r>
          </a:p>
        </p:txBody>
      </p:sp>
    </p:spTree>
    <p:extLst>
      <p:ext uri="{BB962C8B-B14F-4D97-AF65-F5344CB8AC3E}">
        <p14:creationId xmlns:p14="http://schemas.microsoft.com/office/powerpoint/2010/main" val="419629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31D32-8FDC-4460-8FFC-3D1953DFF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3F1BA-694E-F344-9216-A5C1F225F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7909" y="891540"/>
            <a:ext cx="5852817" cy="5071110"/>
          </a:xfrm>
        </p:spPr>
        <p:txBody>
          <a:bodyPr anchor="ctr">
            <a:normAutofit/>
          </a:bodyPr>
          <a:lstStyle/>
          <a:p>
            <a:pPr algn="r"/>
            <a:r>
              <a:rPr lang="en-US" sz="9600" dirty="0"/>
              <a:t>Findings: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6D936-3250-40F6-B653-0A50594E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7E1D97-432A-47D5-AE33-17BB811B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891540"/>
            <a:ext cx="4657344" cy="5071110"/>
          </a:xfrm>
          <a:prstGeom prst="rect">
            <a:avLst/>
          </a:prstGeom>
          <a:solidFill>
            <a:schemeClr val="tx1">
              <a:lumMod val="50000"/>
              <a:lumOff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2E84D3-F93A-684F-926C-5D7277840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566" y="1147730"/>
            <a:ext cx="3441375" cy="4652338"/>
          </a:xfrm>
        </p:spPr>
        <p:txBody>
          <a:bodyPr anchor="ctr">
            <a:normAutofit/>
          </a:bodyPr>
          <a:lstStyle/>
          <a:p>
            <a:pPr lvl="0"/>
            <a:r>
              <a:rPr lang="en-US" sz="3200" i="1" dirty="0"/>
              <a:t>How frequently do memory-related alerts get identified by a security tool? How do developers respond to these alerts?</a:t>
            </a:r>
            <a:endParaRPr lang="en-US" sz="32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98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02301-E702-F749-80C4-556673B6D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00" y="425322"/>
            <a:ext cx="3986156" cy="2806506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To what extent do memory related alerts appear when C/C++ projects are scanned by Coverity?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C7AF4-67E0-1847-991C-04B30F13A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4" b="-1"/>
          <a:stretch/>
        </p:blipFill>
        <p:spPr>
          <a:xfrm>
            <a:off x="5186557" y="162853"/>
            <a:ext cx="6830817" cy="6137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219FC-E278-5E4E-AFAA-C6809BAF9264}"/>
              </a:ext>
            </a:extLst>
          </p:cNvPr>
          <p:cNvSpPr txBox="1"/>
          <p:nvPr/>
        </p:nvSpPr>
        <p:spPr>
          <a:xfrm>
            <a:off x="259277" y="3987376"/>
            <a:ext cx="475570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b="1" dirty="0">
                <a:solidFill>
                  <a:srgbClr val="FF0000"/>
                </a:solidFill>
              </a:rPr>
              <a:t>Approximately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one-third of Coverity alerts were found to be memory related (35.4%)</a:t>
            </a:r>
            <a:endParaRPr lang="en-US" sz="3200" dirty="0">
              <a:solidFill>
                <a:srgbClr val="FF0000"/>
              </a:solidFill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A2C5F-1BC3-614B-A20E-F997428F3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437" y="1825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percent of memory related alerts are actionable</a:t>
            </a:r>
            <a:b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(i.e. acted on by developers)? 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3050F-BC86-0F4C-9448-0D51BCFA7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46" y="1343817"/>
            <a:ext cx="8408381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613B43-735E-FA4E-B60D-3EACF8E97297}"/>
              </a:ext>
            </a:extLst>
          </p:cNvPr>
          <p:cNvSpPr txBox="1"/>
          <p:nvPr/>
        </p:nvSpPr>
        <p:spPr>
          <a:xfrm>
            <a:off x="1195502" y="5905332"/>
            <a:ext cx="98009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>
                <a:solidFill>
                  <a:srgbClr val="FF0000"/>
                </a:solidFill>
              </a:rPr>
              <a:t>39.9% of memory alerts were acted on by developers while 12.4% were explicitly marked as bug.</a:t>
            </a:r>
          </a:p>
        </p:txBody>
      </p:sp>
    </p:spTree>
    <p:extLst>
      <p:ext uri="{BB962C8B-B14F-4D97-AF65-F5344CB8AC3E}">
        <p14:creationId xmlns:p14="http://schemas.microsoft.com/office/powerpoint/2010/main" val="423731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53FC8-8AA3-624F-A482-BCA7A7DFE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679" y="365125"/>
            <a:ext cx="10150642" cy="7794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b="1" dirty="0"/>
              <a:t>What percent of memory related alerts were marked as false positives/intentional by the developers?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B7941-D9ED-954C-BA6F-54EB586AD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0467" y="1252728"/>
            <a:ext cx="10522979" cy="435254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337FE9-407D-0748-9E3A-11230010EF20}"/>
              </a:ext>
            </a:extLst>
          </p:cNvPr>
          <p:cNvSpPr txBox="1">
            <a:spLocks/>
          </p:cNvSpPr>
          <p:nvPr/>
        </p:nvSpPr>
        <p:spPr>
          <a:xfrm>
            <a:off x="2359794" y="5872850"/>
            <a:ext cx="7684324" cy="98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Memory alerts are unlikely to be </a:t>
            </a:r>
            <a:r>
              <a:rPr lang="en-US" b="1" i="1" dirty="0">
                <a:solidFill>
                  <a:srgbClr val="FF0000"/>
                </a:solidFill>
              </a:rPr>
              <a:t>intentional coding </a:t>
            </a:r>
            <a:r>
              <a:rPr lang="en-US" b="1" dirty="0">
                <a:solidFill>
                  <a:srgbClr val="FF0000"/>
                </a:solidFill>
              </a:rPr>
              <a:t>by developers (0.8%)</a:t>
            </a:r>
          </a:p>
        </p:txBody>
      </p:sp>
    </p:spTree>
    <p:extLst>
      <p:ext uri="{BB962C8B-B14F-4D97-AF65-F5344CB8AC3E}">
        <p14:creationId xmlns:p14="http://schemas.microsoft.com/office/powerpoint/2010/main" val="1970787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37EA-61DB-EB49-85F4-96EE42D0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776" y="-13597"/>
            <a:ext cx="71964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What is the lifespan of memory related alerts on the codebase?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5A04F-2F54-7E46-AB1D-78D52950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97" y="1049167"/>
            <a:ext cx="6116426" cy="2985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9A2F6-37AA-8644-80ED-B16FBCBB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97" y="4034853"/>
            <a:ext cx="6204786" cy="2823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F001B-0012-4442-A909-606E90F0F0B1}"/>
              </a:ext>
            </a:extLst>
          </p:cNvPr>
          <p:cNvSpPr txBox="1"/>
          <p:nvPr/>
        </p:nvSpPr>
        <p:spPr>
          <a:xfrm>
            <a:off x="7159601" y="1604211"/>
            <a:ext cx="44276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Even memory alerts that are explicitly marked as bug by the project developers, take a median of </a:t>
            </a:r>
            <a:r>
              <a:rPr lang="en-US" sz="2800" b="1" dirty="0">
                <a:solidFill>
                  <a:srgbClr val="FF0000"/>
                </a:solidFill>
              </a:rPr>
              <a:t>98.5 days </a:t>
            </a:r>
            <a:r>
              <a:rPr lang="en-US" sz="2800" b="1" dirty="0"/>
              <a:t>to get fixed.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Based on how actively developers are monitoring the alerts, some projects </a:t>
            </a:r>
            <a:r>
              <a:rPr lang="en-US" sz="2800" b="1" dirty="0">
                <a:solidFill>
                  <a:srgbClr val="FF0000"/>
                </a:solidFill>
              </a:rPr>
              <a:t>take years </a:t>
            </a:r>
            <a:r>
              <a:rPr lang="en-US" sz="2800" b="1" dirty="0"/>
              <a:t>to fix memory alerts. </a:t>
            </a:r>
          </a:p>
        </p:txBody>
      </p:sp>
    </p:spTree>
    <p:extLst>
      <p:ext uri="{BB962C8B-B14F-4D97-AF65-F5344CB8AC3E}">
        <p14:creationId xmlns:p14="http://schemas.microsoft.com/office/powerpoint/2010/main" val="291697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1115-7473-6341-897D-EAAF41751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45" y="-264268"/>
            <a:ext cx="10515600" cy="1325563"/>
          </a:xfrm>
        </p:spPr>
        <p:txBody>
          <a:bodyPr/>
          <a:lstStyle/>
          <a:p>
            <a:r>
              <a:rPr lang="en-US" dirty="0"/>
              <a:t>CWE - breakdown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2AEEA-69AC-2B4A-8C2C-A83098767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1420" y="789267"/>
            <a:ext cx="8635743" cy="593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8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B2BD5-6AAB-46F7-A8D1-665DAE97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29BAE5-B200-4FC0-BBC1-8D7C57D1D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71" y="0"/>
            <a:ext cx="7514564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F88F0-A4E5-A842-8926-FC3841386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685" y="1152144"/>
            <a:ext cx="6611024" cy="4666765"/>
          </a:xfrm>
        </p:spPr>
        <p:txBody>
          <a:bodyPr anchor="ctr">
            <a:normAutofit/>
          </a:bodyPr>
          <a:lstStyle/>
          <a:p>
            <a:pPr algn="l"/>
            <a:r>
              <a:rPr lang="en-US" sz="8000"/>
              <a:t>Findings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FBF08-D3F9-C147-BF40-F41E3846C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9722" y="1097280"/>
            <a:ext cx="4312278" cy="4663440"/>
          </a:xfrm>
        </p:spPr>
        <p:txBody>
          <a:bodyPr anchor="ctr">
            <a:normAutofit/>
          </a:bodyPr>
          <a:lstStyle/>
          <a:p>
            <a:pPr lvl="0"/>
            <a:r>
              <a:rPr lang="en-US" sz="3200" i="1" dirty="0"/>
              <a:t>What portion of CVEs are memory related? How many of these CVEs were identified by the studied security tool when the involved flaws were first introduced in the code?</a:t>
            </a:r>
            <a:endParaRPr lang="en-US" sz="3200" dirty="0"/>
          </a:p>
          <a:p>
            <a:pPr algn="l"/>
            <a:endParaRPr lang="en-US" sz="3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1D279A5-A726-4EB1-8C82-5DCAD7206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1CE5924F-E0EC-42CC-8DEC-805AA13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8E307F87-8A04-4995-972E-FDA64B90C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B4F94FEB-6437-4F82-8162-102CD0F5A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AA0E57C3-AF35-4479-921A-4DE8AEE16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90A8767-9020-4331-B099-51AE678E5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0E99A61B-8C5D-495B-B1E3-EDE182F2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F8091840-442B-48FC-B52B-A30A33D1B7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ABA7ECAD-216B-44A5-B7A8-F01B7A61EC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C542924-4C61-497C-823F-6DABE94F3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A58E6AB-0D24-4203-BB36-23C46E1D4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786210C-FC2B-42A8-B9AD-B59D7BC747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6631C158-3987-4246-A8F0-A446381D3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F89EDD3-5511-4A57-AAD1-2D188E9C4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D993D38-1E01-4DFD-A5D0-0A3781CDB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6FE807E-293A-446E-9F8F-3B87D763B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4AC0B35E-8639-4057-9E0B-8109D67F8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892F8C1-D3BE-441F-BAB0-F3F7D6CA4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EF068311-5A24-4E53-9104-6C62EE555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5EC9C299-85CB-409E-80B2-F3F1E314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56E79AE-691C-4BA9-A736-A35E5BF52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714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5E34-9F80-4A48-B5A8-732E67A1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40" y="385011"/>
            <a:ext cx="10102517" cy="1325563"/>
          </a:xfrm>
        </p:spPr>
        <p:txBody>
          <a:bodyPr/>
          <a:lstStyle/>
          <a:p>
            <a:r>
              <a:rPr lang="en-US" b="1" dirty="0"/>
              <a:t>What percent of CVEs are memory related?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C323-FE77-1F4B-902C-40D35DA8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5663" y="5811419"/>
            <a:ext cx="9400673" cy="6615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FF0000"/>
                </a:solidFill>
              </a:rPr>
              <a:t>40% of the CVEs are memory related</a:t>
            </a:r>
            <a:r>
              <a:rPr lang="en-US" sz="44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575B-98B4-5145-8ED1-6D457C4D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517650"/>
            <a:ext cx="76835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7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4169373-E625-4BAD-B93B-3BA93BE5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B54BF-4031-0140-9067-24E32AFA0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248" y="1152144"/>
            <a:ext cx="4023360" cy="2943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300" b="1" dirty="0"/>
              <a:t>Memory </a:t>
            </a:r>
            <a:r>
              <a:rPr lang="en-US" sz="4300" b="1" dirty="0">
                <a:solidFill>
                  <a:srgbClr val="FF0000"/>
                </a:solidFill>
              </a:rPr>
              <a:t>errors</a:t>
            </a:r>
            <a:r>
              <a:rPr lang="en-US" sz="4300" b="1" dirty="0"/>
              <a:t> </a:t>
            </a:r>
            <a:br>
              <a:rPr lang="en-US" sz="4300" b="1" dirty="0"/>
            </a:br>
            <a:r>
              <a:rPr lang="en-US" sz="4300" b="1" dirty="0"/>
              <a:t>are </a:t>
            </a:r>
            <a:r>
              <a:rPr lang="en-US" sz="4300" b="1" dirty="0">
                <a:solidFill>
                  <a:srgbClr val="FF0000"/>
                </a:solidFill>
              </a:rPr>
              <a:t>prevalent</a:t>
            </a:r>
            <a:r>
              <a:rPr lang="en-US" sz="4300" b="1" dirty="0"/>
              <a:t>:</a:t>
            </a:r>
            <a:br>
              <a:rPr lang="en-US" sz="4300" b="1" dirty="0"/>
            </a:br>
            <a:r>
              <a:rPr lang="en-US" sz="4300" b="1" dirty="0"/>
              <a:t>during and after security testing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A4774803-1CAE-5E47-B7D4-160C7202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329" r="25267" b="-1"/>
          <a:stretch/>
        </p:blipFill>
        <p:spPr>
          <a:xfrm>
            <a:off x="604064" y="10"/>
            <a:ext cx="6701991" cy="685799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DF00571-E53F-4406-874C-D5333B3E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3256" y="73152"/>
            <a:ext cx="1178966" cy="232963"/>
            <a:chOff x="7763256" y="73152"/>
            <a:chExt cx="1178966" cy="232963"/>
          </a:xfrm>
        </p:grpSpPr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05A8E07-08A3-48C5-A937-BA5C099EB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BD95D223-D0F4-4A5A-A97F-904E11575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C234CFCF-E56D-4C71-AEA5-41C17CD2F6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4EE72264-410F-4071-B6A9-A94E1050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38730288-0A00-4A97-8CE6-E7DFE81E3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4EDA3E11-9FAA-4CBF-9FC7-A75068E7B6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327A321-A57A-4019-AC19-30C3FEDE0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5B013C8-DE8B-4D46-A566-8925FF2AB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70623DD-9665-463E-9FF2-E11E76764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EF230DD2-4D19-4039-A31E-475B24712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DE572C-1F7E-41DF-B316-6D79DD003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5E93974-7575-4E1C-BB69-30CDE7C145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B02B977-55BB-4684-B6DC-50B49F26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8A7D2FD-4604-411A-8446-AAD738B9D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FC67E06-3570-4522-8495-454D7C87E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E6A1839D-1BE9-41CB-B29B-AF529145D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0C714F7-E8CA-484B-8A29-E3194EC7C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B4E21E71-D285-4AED-AA11-100533981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13568E8F-C4DD-4452-A8BE-CDC9A4FE4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56ABD5AB-B13C-4AA9-9066-E872473A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699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C7EF6-37C6-F944-87B3-3083C454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005" y="57901"/>
            <a:ext cx="7615989" cy="1325563"/>
          </a:xfrm>
        </p:spPr>
        <p:txBody>
          <a:bodyPr/>
          <a:lstStyle/>
          <a:p>
            <a:r>
              <a:rPr lang="en-US" dirty="0"/>
              <a:t>Severity ratings of memory CVEs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E5B9-103B-D043-B4FD-7227EB6D6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2046" y="5474536"/>
            <a:ext cx="9107905" cy="917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</a:rPr>
              <a:t>Memory CVEs has </a:t>
            </a:r>
            <a:r>
              <a:rPr lang="en-US" sz="4400" i="1" dirty="0">
                <a:solidFill>
                  <a:srgbClr val="FF0000"/>
                </a:solidFill>
              </a:rPr>
              <a:t>significantly higher </a:t>
            </a:r>
            <a:r>
              <a:rPr lang="en-US" sz="4400" dirty="0">
                <a:solidFill>
                  <a:srgbClr val="FF0000"/>
                </a:solidFill>
              </a:rPr>
              <a:t>CVSS scores than non-memory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017E6-F96E-BD4D-940C-A3DAB78E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1778000"/>
            <a:ext cx="78994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1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B536-9620-8548-B6B0-A60A81231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2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 percent of memory related CVEs have exploit scripts available?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4187-04F9-754D-84A5-AB08F83E5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73" y="1474788"/>
            <a:ext cx="10230853" cy="3355975"/>
          </a:xfrm>
        </p:spPr>
        <p:txBody>
          <a:bodyPr/>
          <a:lstStyle/>
          <a:p>
            <a:r>
              <a:rPr lang="en-US" dirty="0"/>
              <a:t> </a:t>
            </a:r>
            <a:r>
              <a:rPr lang="en-US" b="1" dirty="0"/>
              <a:t>for 396 CVEs among the seven projects, there is an exploit script available out of which </a:t>
            </a:r>
            <a:r>
              <a:rPr lang="en-US" b="1" dirty="0">
                <a:solidFill>
                  <a:srgbClr val="FF0000"/>
                </a:solidFill>
              </a:rPr>
              <a:t>234 (59 %) </a:t>
            </a:r>
            <a:r>
              <a:rPr lang="en-US" b="1" dirty="0"/>
              <a:t>are memory related.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496D0-E4B5-0041-A035-B0A614C6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765" y="2481004"/>
            <a:ext cx="9220469" cy="422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56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7B03-A9E8-0D43-8F48-7EDA1FE3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2" y="284915"/>
            <a:ext cx="1177089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How many Linux CVEs were identified by Coverity when the vulnerability was first introduced in the code?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48AC9-1975-1747-B3AF-3C6C5597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989" y="1610478"/>
            <a:ext cx="10311064" cy="3628691"/>
          </a:xfrm>
        </p:spPr>
        <p:txBody>
          <a:bodyPr/>
          <a:lstStyle/>
          <a:p>
            <a:r>
              <a:rPr lang="en-US" dirty="0"/>
              <a:t>For 1,427 memory CVEs in Linux, we could collect patch commit for 592 CVEs.</a:t>
            </a:r>
          </a:p>
          <a:p>
            <a:r>
              <a:rPr lang="en-US" dirty="0"/>
              <a:t>We analyzed patch commits to get the involved files for a CVE.</a:t>
            </a:r>
          </a:p>
          <a:p>
            <a:r>
              <a:rPr lang="en-US" dirty="0"/>
              <a:t>If a Coverity had an alert for the CVE, the alert would get fixed when the patch commit is merged.</a:t>
            </a:r>
          </a:p>
          <a:p>
            <a:r>
              <a:rPr lang="en-US" dirty="0"/>
              <a:t>If there is such Coverity memory alerts on the involved files that get fixed when a CVE get fixed, we assume that Coverity had an alert relevant to the certain CVE.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F3471D-785B-424A-8A72-4D37F7D3889D}"/>
              </a:ext>
            </a:extLst>
          </p:cNvPr>
          <p:cNvSpPr txBox="1"/>
          <p:nvPr/>
        </p:nvSpPr>
        <p:spPr>
          <a:xfrm>
            <a:off x="710307" y="5407943"/>
            <a:ext cx="10771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Only for </a:t>
            </a:r>
            <a:r>
              <a:rPr lang="en-US" sz="3600" b="1" dirty="0">
                <a:solidFill>
                  <a:srgbClr val="FF0000"/>
                </a:solidFill>
              </a:rPr>
              <a:t>15 CVEs (2.5%), </a:t>
            </a:r>
            <a:r>
              <a:rPr lang="en-US" sz="3600" b="1" dirty="0"/>
              <a:t>we found there was a possible </a:t>
            </a:r>
            <a:r>
              <a:rPr lang="en-US" sz="3600" b="1" dirty="0">
                <a:solidFill>
                  <a:srgbClr val="FF0000"/>
                </a:solidFill>
              </a:rPr>
              <a:t>tool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alert</a:t>
            </a:r>
            <a:r>
              <a:rPr lang="en-US" sz="3600" b="1" dirty="0"/>
              <a:t> with a median lifespan of </a:t>
            </a:r>
            <a:r>
              <a:rPr lang="en-US" sz="3600" b="1" dirty="0">
                <a:solidFill>
                  <a:srgbClr val="FF0000"/>
                </a:solidFill>
              </a:rPr>
              <a:t>567 days</a:t>
            </a:r>
            <a:endParaRPr lang="en-US" sz="3600" dirty="0">
              <a:solidFill>
                <a:srgbClr val="FF0000"/>
              </a:solidFill>
            </a:endParaRPr>
          </a:p>
          <a:p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78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CA90A-99D4-6C45-870E-81CAE36D6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Key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F8E5BA-1BC6-4609-AE01-C8D78EBF78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126216"/>
              </p:ext>
            </p:extLst>
          </p:nvPr>
        </p:nvGraphicFramePr>
        <p:xfrm>
          <a:off x="838200" y="2166938"/>
          <a:ext cx="10515600" cy="345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188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DD0A2-DC51-B64C-A213-BA342244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65831E-52EB-4D2A-9D26-46FAA63E4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458351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58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4F519EA-836C-4E21-87EE-CE7AB018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24E5E-94F4-C344-9364-F7943E44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sz="4600"/>
              <a:t>Data Sources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33A70A-9722-46F0-A5EB-C72F7874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E424FCE-3213-4BEE-A1E8-B7E8AEA5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5EE95433-383A-45BD-BFCA-833B8F0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2">
              <a:extLst>
                <a:ext uri="{FF2B5EF4-FFF2-40B4-BE49-F238E27FC236}">
                  <a16:creationId xmlns:a16="http://schemas.microsoft.com/office/drawing/2014/main" id="{2EEA944D-C4D5-48D7-804D-86BE8A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4">
              <a:extLst>
                <a:ext uri="{FF2B5EF4-FFF2-40B4-BE49-F238E27FC236}">
                  <a16:creationId xmlns:a16="http://schemas.microsoft.com/office/drawing/2014/main" id="{F3FCE305-3F55-48BF-8549-01E0364C8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6">
              <a:extLst>
                <a:ext uri="{FF2B5EF4-FFF2-40B4-BE49-F238E27FC236}">
                  <a16:creationId xmlns:a16="http://schemas.microsoft.com/office/drawing/2014/main" id="{23D7F518-6C41-4C3F-9060-C9FE0B1D4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3B93E94B-19C7-49C9-A135-582F72B1A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FEF28287-3D78-44FC-8C53-70755EAF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2">
              <a:extLst>
                <a:ext uri="{FF2B5EF4-FFF2-40B4-BE49-F238E27FC236}">
                  <a16:creationId xmlns:a16="http://schemas.microsoft.com/office/drawing/2014/main" id="{2E8ECBA7-D5B5-48AD-9108-4EB4FB5AA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69CDB17F-9370-4BDB-AF7D-0C10664A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65D03FDE-4254-4CCB-ACA1-CCF9ED99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406E5C16-E87A-48D6-808A-4E99A9FA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DD6696B0-7715-471B-835A-DA4F6E0B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2">
              <a:extLst>
                <a:ext uri="{FF2B5EF4-FFF2-40B4-BE49-F238E27FC236}">
                  <a16:creationId xmlns:a16="http://schemas.microsoft.com/office/drawing/2014/main" id="{7B7BE224-1A69-42AA-9C1C-29ADE08B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F4CBB296-B6FF-43BA-A2F1-471A7D6A3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7B9B8F5E-97B1-4CC6-A25F-0406AF9F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9EB4DAA2-343C-4239-A2B2-D2412770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8D6B2AAD-8F5E-4D57-B2E6-7DBB7953C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2">
              <a:extLst>
                <a:ext uri="{FF2B5EF4-FFF2-40B4-BE49-F238E27FC236}">
                  <a16:creationId xmlns:a16="http://schemas.microsoft.com/office/drawing/2014/main" id="{9CE95F93-6BC5-4616-9F8D-B941B4B8F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8C3D8DE-DC76-487C-8C2A-7684D5C9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6088CB5-E2A8-49A4-8AB5-6D5463E0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2">
              <a:extLst>
                <a:ext uri="{FF2B5EF4-FFF2-40B4-BE49-F238E27FC236}">
                  <a16:creationId xmlns:a16="http://schemas.microsoft.com/office/drawing/2014/main" id="{372F50F8-8B88-48EF-B21C-B5B26426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59">
              <a:extLst>
                <a:ext uri="{FF2B5EF4-FFF2-40B4-BE49-F238E27FC236}">
                  <a16:creationId xmlns:a16="http://schemas.microsoft.com/office/drawing/2014/main" id="{37008499-DF9A-4230-BE00-35B86231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2">
              <a:extLst>
                <a:ext uri="{FF2B5EF4-FFF2-40B4-BE49-F238E27FC236}">
                  <a16:creationId xmlns:a16="http://schemas.microsoft.com/office/drawing/2014/main" id="{BCEE48F0-E436-451D-A5FE-0D818D1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6852656E-1E8F-41F9-900D-8E8CC1B2B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489DA605-39DD-45FD-9796-12A36B23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204B-E59B-1845-AAFE-425098D26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9734" y="750307"/>
            <a:ext cx="5765288" cy="5357387"/>
          </a:xfrm>
        </p:spPr>
        <p:txBody>
          <a:bodyPr anchor="ctr">
            <a:normAutofit/>
          </a:bodyPr>
          <a:lstStyle/>
          <a:p>
            <a:r>
              <a:rPr lang="en-US" dirty="0"/>
              <a:t>Extension of Coverity dataset </a:t>
            </a:r>
            <a:br>
              <a:rPr lang="en-US" dirty="0"/>
            </a:br>
            <a:r>
              <a:rPr lang="en-US" dirty="0"/>
              <a:t>from our prior work</a:t>
            </a:r>
          </a:p>
          <a:p>
            <a:pPr lvl="1"/>
            <a:r>
              <a:rPr lang="en-US" sz="2200" dirty="0"/>
              <a:t>Imtiaz, Nasif, Brendan Murphy, and Laurie Williams. </a:t>
            </a:r>
            <a:br>
              <a:rPr lang="en-US" sz="2200" dirty="0"/>
            </a:br>
            <a:r>
              <a:rPr lang="en-US" sz="2200" dirty="0"/>
              <a:t>"How Do Developers Act on Static Analysis Alerts? An Empirical Study of Coverity Usage." </a:t>
            </a:r>
            <a:br>
              <a:rPr lang="en-US" sz="2200" dirty="0"/>
            </a:br>
            <a:r>
              <a:rPr lang="en-US" sz="2200" dirty="0"/>
              <a:t>2019 IEEE 30th International Symposium on Software Reliability Engineering (ISSRE). IEEE, 2019.</a:t>
            </a:r>
          </a:p>
          <a:p>
            <a:r>
              <a:rPr lang="en-US" dirty="0"/>
              <a:t>CVE dataset from NVD</a:t>
            </a:r>
          </a:p>
          <a:p>
            <a:pPr lvl="1"/>
            <a:r>
              <a:rPr lang="en-US" sz="2200" dirty="0"/>
              <a:t>Collected patch commits for Linux CVEs</a:t>
            </a:r>
          </a:p>
          <a:p>
            <a:pPr lvl="1"/>
            <a:r>
              <a:rPr lang="en-US" sz="2200" dirty="0"/>
              <a:t>Collected available exploit scripts </a:t>
            </a:r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9855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234CF4-802C-4AA1-B540-36C3B838C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800584-727A-48CF-8223-244AD9717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967" y="-1"/>
            <a:ext cx="5038344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5990B-F199-AE47-9A0E-92F16B5C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/>
              <a:t>Coverity Dataset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CED441-B73B-4907-9AF2-614CEAC6A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5422392" y="64008"/>
            <a:chExt cx="1178966" cy="232963"/>
          </a:xfrm>
        </p:grpSpPr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03170C9-14E4-4D47-827E-51518FA9C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757EFF12-1826-499E-94C2-AF4400A66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20CC511B-2DB0-4523-82ED-40CCC5C7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6CB93565-67D6-49DD-8D4E-4685AC81A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AE9D45A7-FFB3-4E69-A4EC-FAA3489B0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A29467A6-0F59-4991-89B5-35408BD725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4">
              <a:extLst>
                <a:ext uri="{FF2B5EF4-FFF2-40B4-BE49-F238E27FC236}">
                  <a16:creationId xmlns:a16="http://schemas.microsoft.com/office/drawing/2014/main" id="{AA726CA1-9A94-4AF0-B9DD-3572C692A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EB03BD70-FD68-460B-A88B-005DAB5BE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C1040543-6AB1-4FE1-8946-59D0E7BB8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6">
              <a:extLst>
                <a:ext uri="{FF2B5EF4-FFF2-40B4-BE49-F238E27FC236}">
                  <a16:creationId xmlns:a16="http://schemas.microsoft.com/office/drawing/2014/main" id="{BEEF4851-38D3-48A2-B05D-269771626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4">
              <a:extLst>
                <a:ext uri="{FF2B5EF4-FFF2-40B4-BE49-F238E27FC236}">
                  <a16:creationId xmlns:a16="http://schemas.microsoft.com/office/drawing/2014/main" id="{DEC37F16-C638-42B2-AA09-CA5142D85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66">
              <a:extLst>
                <a:ext uri="{FF2B5EF4-FFF2-40B4-BE49-F238E27FC236}">
                  <a16:creationId xmlns:a16="http://schemas.microsoft.com/office/drawing/2014/main" id="{0AC31779-80E9-4BF3-9703-F63FE8094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64">
              <a:extLst>
                <a:ext uri="{FF2B5EF4-FFF2-40B4-BE49-F238E27FC236}">
                  <a16:creationId xmlns:a16="http://schemas.microsoft.com/office/drawing/2014/main" id="{D71CA5FF-D764-4C4E-8854-E5875684F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6">
              <a:extLst>
                <a:ext uri="{FF2B5EF4-FFF2-40B4-BE49-F238E27FC236}">
                  <a16:creationId xmlns:a16="http://schemas.microsoft.com/office/drawing/2014/main" id="{81A1FA9D-7285-4D42-ADF3-BC14114B2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1E40F6A-5F88-46D9-A510-00D54F0B8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938C555D-926A-4092-966E-1BC7E455F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64">
              <a:extLst>
                <a:ext uri="{FF2B5EF4-FFF2-40B4-BE49-F238E27FC236}">
                  <a16:creationId xmlns:a16="http://schemas.microsoft.com/office/drawing/2014/main" id="{58D049FF-3E13-4E3E-A5BE-CF5253B8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66">
              <a:extLst>
                <a:ext uri="{FF2B5EF4-FFF2-40B4-BE49-F238E27FC236}">
                  <a16:creationId xmlns:a16="http://schemas.microsoft.com/office/drawing/2014/main" id="{A16547CF-5B03-4E57-B466-A0FDCECADD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4">
              <a:extLst>
                <a:ext uri="{FF2B5EF4-FFF2-40B4-BE49-F238E27FC236}">
                  <a16:creationId xmlns:a16="http://schemas.microsoft.com/office/drawing/2014/main" id="{84C012C4-5959-40D5-8A7B-8542BD4B98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6400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6">
              <a:extLst>
                <a:ext uri="{FF2B5EF4-FFF2-40B4-BE49-F238E27FC236}">
                  <a16:creationId xmlns:a16="http://schemas.microsoft.com/office/drawing/2014/main" id="{8C7DF75A-2C0D-4388-A295-397333ADBD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37744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B9A9-769A-A843-B89F-F1AFC50CF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anchor="ctr">
            <a:normAutofit/>
          </a:bodyPr>
          <a:lstStyle/>
          <a:p>
            <a:r>
              <a:rPr lang="en-US" sz="2200"/>
              <a:t>Coverity scan reports for ten C/C++ projects from past years with scan interval less than a week</a:t>
            </a:r>
          </a:p>
          <a:p>
            <a:r>
              <a:rPr lang="en-US" sz="2200"/>
              <a:t>We can identify when an alert was first detected and when it was eliminated</a:t>
            </a:r>
          </a:p>
          <a:p>
            <a:r>
              <a:rPr lang="en-US" sz="2200"/>
              <a:t>We track back to commits made on the affected files to determine if developers made any code change to fix an alert (i.e. </a:t>
            </a:r>
            <a:r>
              <a:rPr lang="en-US" sz="2200" i="1"/>
              <a:t>actionable</a:t>
            </a:r>
            <a:r>
              <a:rPr lang="en-US" sz="2200"/>
              <a:t>)</a:t>
            </a:r>
          </a:p>
          <a:p>
            <a:r>
              <a:rPr lang="en-US" sz="2200"/>
              <a:t>We also have developer feedback from Coverity data if alerts were marked as Bug, Intentional, or False Positive</a:t>
            </a:r>
          </a:p>
          <a:p>
            <a:r>
              <a:rPr lang="en-US" sz="2200"/>
              <a:t>We calculated lifespan and fix complexity for the actionable alerts</a:t>
            </a:r>
          </a:p>
        </p:txBody>
      </p:sp>
    </p:spTree>
    <p:extLst>
      <p:ext uri="{BB962C8B-B14F-4D97-AF65-F5344CB8AC3E}">
        <p14:creationId xmlns:p14="http://schemas.microsoft.com/office/powerpoint/2010/main" val="1594900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8AA8-B815-6A47-9643-00E43EA6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8"/>
            <a:ext cx="10515600" cy="1325563"/>
          </a:xfrm>
        </p:spPr>
        <p:txBody>
          <a:bodyPr/>
          <a:lstStyle/>
          <a:p>
            <a:r>
              <a:rPr lang="en-US" dirty="0"/>
              <a:t>Projects with historical Coverity scan reports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EB86E5-74E4-574A-848C-6505422E8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491" y="1328481"/>
            <a:ext cx="7785017" cy="51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1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D872-C93D-0D4E-9219-E67D64463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82" y="594520"/>
            <a:ext cx="8229600" cy="1068387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D73DE-1C45-074A-8F59-02F3D1697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35351-AB86-A743-B2D9-5E3F1E6A9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4244F3-09F9-FA4F-AA15-6153CE454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198687"/>
            <a:ext cx="87249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9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57F3-E00D-3B42-A03C-BCBFD9E6414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981200" y="455977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anchor="ctr">
            <a:normAutofit/>
          </a:bodyPr>
          <a:lstStyle/>
          <a:p>
            <a:r>
              <a:rPr lang="en-US" dirty="0"/>
              <a:t>Alert history on Coverity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2041-90F6-2843-88FE-B06FE0382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FF2C605-4958-CF43-AA48-80339EFDB0AF}" type="slidenum">
              <a:rPr lang="en-US" smtClean="0"/>
              <a:pPr>
                <a:spcAft>
                  <a:spcPts val="600"/>
                </a:spcAft>
                <a:defRPr/>
              </a:pPr>
              <a:t>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0F0416-75E2-C94D-A0D7-39B06F3CA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1608318"/>
            <a:ext cx="8304757" cy="1068387"/>
          </a:xfrm>
        </p:spPr>
        <p:txBody>
          <a:bodyPr/>
          <a:lstStyle/>
          <a:p>
            <a:r>
              <a:rPr lang="en-US" sz="1800" dirty="0"/>
              <a:t>Unique alert id, alert type, severity, status (fixed/dismissed/new), date when first detected, a classification given by the developers (e.g. bug/false positive or unclassified by default), file location, date when last detected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FAECFE-1D04-E04B-9967-52974CA5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46" y="2584830"/>
            <a:ext cx="8909664" cy="37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6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0678-1F6A-B74E-B5C6-4A724A68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07" y="2050712"/>
            <a:ext cx="2701968" cy="3169468"/>
          </a:xfrm>
        </p:spPr>
        <p:txBody>
          <a:bodyPr>
            <a:normAutofit/>
          </a:bodyPr>
          <a:lstStyle/>
          <a:p>
            <a:r>
              <a:rPr lang="en-US" sz="3200" b="1" dirty="0"/>
              <a:t>How do we determine actionability and lifespan?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EEEF6-BEAE-4340-9CB4-AB2A9256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4FCB8D-A546-E34C-8AAA-88B717633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6302" y="557026"/>
            <a:ext cx="6127255" cy="6513103"/>
          </a:xfrm>
        </p:spPr>
      </p:pic>
    </p:spTree>
    <p:extLst>
      <p:ext uri="{BB962C8B-B14F-4D97-AF65-F5344CB8AC3E}">
        <p14:creationId xmlns:p14="http://schemas.microsoft.com/office/powerpoint/2010/main" val="547026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</Words>
  <Application>Microsoft Macintosh PowerPoint</Application>
  <PresentationFormat>Widescreen</PresentationFormat>
  <Paragraphs>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Memory Error Detection in Security Testing</vt:lpstr>
      <vt:lpstr>Memory errors  are prevalent: during and after security testing</vt:lpstr>
      <vt:lpstr>Research Questions</vt:lpstr>
      <vt:lpstr>Data Sources</vt:lpstr>
      <vt:lpstr>Coverity Dataset</vt:lpstr>
      <vt:lpstr>Projects with historical Coverity scan reports</vt:lpstr>
      <vt:lpstr>Analysis history on Coverity database</vt:lpstr>
      <vt:lpstr>Alert history on Coverity database</vt:lpstr>
      <vt:lpstr>How do we determine actionability and lifespan?</vt:lpstr>
      <vt:lpstr>CVE dataset</vt:lpstr>
      <vt:lpstr>CWE (Common Weakness Enumeration) classification</vt:lpstr>
      <vt:lpstr>Findings:</vt:lpstr>
      <vt:lpstr>To what extent do memory related alerts appear when C/C++ projects are scanned by Coverity?  </vt:lpstr>
      <vt:lpstr>What percent of memory related alerts are actionable  (i.e. acted on by developers)? </vt:lpstr>
      <vt:lpstr>What percent of memory related alerts were marked as false positives/intentional by the developers? </vt:lpstr>
      <vt:lpstr>What is the lifespan of memory related alerts on the codebase? </vt:lpstr>
      <vt:lpstr>CWE - breakdown</vt:lpstr>
      <vt:lpstr>Findings</vt:lpstr>
      <vt:lpstr>What percent of CVEs are memory related? </vt:lpstr>
      <vt:lpstr>Severity ratings of memory CVEs</vt:lpstr>
      <vt:lpstr>What percent of memory related CVEs have exploit scripts available? </vt:lpstr>
      <vt:lpstr>How many Linux CVEs were identified by Coverity when the vulnerability was first introduced in the code? </vt:lpstr>
      <vt:lpstr>Key 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Error Detection in Security Testing</dc:title>
  <dc:creator>Nasif Imtiaz</dc:creator>
  <cp:lastModifiedBy>Nasif Imtiaz</cp:lastModifiedBy>
  <cp:revision>1</cp:revision>
  <dcterms:created xsi:type="dcterms:W3CDTF">2020-08-13T20:26:21Z</dcterms:created>
  <dcterms:modified xsi:type="dcterms:W3CDTF">2020-08-13T20:27:19Z</dcterms:modified>
</cp:coreProperties>
</file>